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3" r:id="rId4"/>
    <p:sldId id="269" r:id="rId5"/>
    <p:sldId id="264" r:id="rId6"/>
    <p:sldId id="303" r:id="rId7"/>
    <p:sldId id="271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63" r:id="rId16"/>
    <p:sldId id="364" r:id="rId17"/>
    <p:sldId id="365" r:id="rId18"/>
    <p:sldId id="369" r:id="rId19"/>
    <p:sldId id="367" r:id="rId20"/>
    <p:sldId id="368" r:id="rId21"/>
    <p:sldId id="328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42" r:id="rId36"/>
    <p:sldId id="344" r:id="rId37"/>
    <p:sldId id="345" r:id="rId38"/>
    <p:sldId id="346" r:id="rId39"/>
    <p:sldId id="383" r:id="rId40"/>
    <p:sldId id="384" r:id="rId41"/>
    <p:sldId id="348" r:id="rId42"/>
    <p:sldId id="386" r:id="rId43"/>
    <p:sldId id="391" r:id="rId44"/>
    <p:sldId id="392" r:id="rId45"/>
    <p:sldId id="390" r:id="rId46"/>
    <p:sldId id="389" r:id="rId47"/>
    <p:sldId id="388" r:id="rId48"/>
    <p:sldId id="387" r:id="rId49"/>
    <p:sldId id="394" r:id="rId50"/>
    <p:sldId id="395" r:id="rId51"/>
    <p:sldId id="399" r:id="rId52"/>
    <p:sldId id="398" r:id="rId53"/>
    <p:sldId id="397" r:id="rId54"/>
    <p:sldId id="396" r:id="rId55"/>
    <p:sldId id="400" r:id="rId56"/>
    <p:sldId id="265" r:id="rId5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DC4CC9-24CE-491E-B91E-C7904020FCD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BB938-D1F9-4B08-9A88-42AE04BDB1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slide" Target="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slide" Target="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slide" Target="sl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slide" Target="slid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slide" Target="slid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slide" Target="slide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9" Type="http://schemas.openxmlformats.org/officeDocument/2006/relationships/slide" Target="slide44.xml"/><Relationship Id="rId3" Type="http://schemas.openxmlformats.org/officeDocument/2006/relationships/slide" Target="slide8.xml"/><Relationship Id="rId21" Type="http://schemas.openxmlformats.org/officeDocument/2006/relationships/slide" Target="slide21.xml"/><Relationship Id="rId34" Type="http://schemas.openxmlformats.org/officeDocument/2006/relationships/slide" Target="slide39.xml"/><Relationship Id="rId42" Type="http://schemas.openxmlformats.org/officeDocument/2006/relationships/slide" Target="slide42.xml"/><Relationship Id="rId47" Type="http://schemas.openxmlformats.org/officeDocument/2006/relationships/slide" Target="slide52.xml"/><Relationship Id="rId50" Type="http://schemas.openxmlformats.org/officeDocument/2006/relationships/slide" Target="slide55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8.xml"/><Relationship Id="rId38" Type="http://schemas.openxmlformats.org/officeDocument/2006/relationships/slide" Target="slide43.xml"/><Relationship Id="rId46" Type="http://schemas.openxmlformats.org/officeDocument/2006/relationships/slide" Target="slide51.xml"/><Relationship Id="rId2" Type="http://schemas.openxmlformats.org/officeDocument/2006/relationships/slide" Target="slide12.xml"/><Relationship Id="rId16" Type="http://schemas.openxmlformats.org/officeDocument/2006/relationships/slide" Target="slide26.xml"/><Relationship Id="rId20" Type="http://schemas.openxmlformats.org/officeDocument/2006/relationships/slide" Target="slide25.xml"/><Relationship Id="rId29" Type="http://schemas.openxmlformats.org/officeDocument/2006/relationships/slide" Target="slide34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24" Type="http://schemas.openxmlformats.org/officeDocument/2006/relationships/slide" Target="slide29.xml"/><Relationship Id="rId32" Type="http://schemas.openxmlformats.org/officeDocument/2006/relationships/slide" Target="slide37.xml"/><Relationship Id="rId37" Type="http://schemas.openxmlformats.org/officeDocument/2006/relationships/slide" Target="slide47.xml"/><Relationship Id="rId40" Type="http://schemas.openxmlformats.org/officeDocument/2006/relationships/slide" Target="slide45.xml"/><Relationship Id="rId45" Type="http://schemas.openxmlformats.org/officeDocument/2006/relationships/slide" Target="slide50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33.xml"/><Relationship Id="rId28" Type="http://schemas.openxmlformats.org/officeDocument/2006/relationships/slide" Target="slide28.xml"/><Relationship Id="rId36" Type="http://schemas.openxmlformats.org/officeDocument/2006/relationships/slide" Target="slide41.xml"/><Relationship Id="rId49" Type="http://schemas.openxmlformats.org/officeDocument/2006/relationships/slide" Target="slide49.xml"/><Relationship Id="rId10" Type="http://schemas.openxmlformats.org/officeDocument/2006/relationships/slide" Target="slide16.xml"/><Relationship Id="rId19" Type="http://schemas.openxmlformats.org/officeDocument/2006/relationships/slide" Target="slide24.xml"/><Relationship Id="rId31" Type="http://schemas.openxmlformats.org/officeDocument/2006/relationships/slide" Target="slide36.xml"/><Relationship Id="rId44" Type="http://schemas.openxmlformats.org/officeDocument/2006/relationships/slide" Target="slide54.xml"/><Relationship Id="rId4" Type="http://schemas.openxmlformats.org/officeDocument/2006/relationships/slide" Target="slide9.xml"/><Relationship Id="rId9" Type="http://schemas.openxmlformats.org/officeDocument/2006/relationships/slide" Target="slide15.xml"/><Relationship Id="rId14" Type="http://schemas.openxmlformats.org/officeDocument/2006/relationships/slide" Target="slide14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40.xml"/><Relationship Id="rId35" Type="http://schemas.openxmlformats.org/officeDocument/2006/relationships/slide" Target="slide35.xml"/><Relationship Id="rId43" Type="http://schemas.openxmlformats.org/officeDocument/2006/relationships/slide" Target="slide48.xml"/><Relationship Id="rId48" Type="http://schemas.openxmlformats.org/officeDocument/2006/relationships/slide" Target="slide53.xml"/><Relationship Id="rId8" Type="http://schemas.openxmlformats.org/officeDocument/2006/relationships/slide" Target="slide19.xml"/><Relationship Id="rId51" Type="http://schemas.openxmlformats.org/officeDocument/2006/relationships/slide" Target="slid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ClrTx/>
              <a:buSzTx/>
              <a:buFontTx/>
            </a:pPr>
            <a:endParaRPr lang="ru-RU" alt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6350"/>
            <a:ext cx="91948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Заголовок 1"/>
          <p:cNvSpPr txBox="1"/>
          <p:nvPr/>
        </p:nvSpPr>
        <p:spPr>
          <a:xfrm>
            <a:off x="1258888" y="1589088"/>
            <a:ext cx="6626225" cy="2127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/>
            <a:br>
              <a:rPr lang="en-US" altLang="ru-RU" sz="4000" dirty="0">
                <a:latin typeface="Tw Cen MT" panose="020B0602020104020603" pitchFamily="34" charset="0"/>
              </a:rPr>
            </a:br>
            <a:br>
              <a:rPr lang="en-US" altLang="ru-RU" sz="4000" dirty="0">
                <a:latin typeface="Tw Cen MT" panose="020B0602020104020603" pitchFamily="34" charset="0"/>
              </a:rPr>
            </a:br>
            <a:br>
              <a:rPr lang="ru-RU" altLang="ru-RU" sz="4000" dirty="0">
                <a:latin typeface="Calibri" panose="020F0502020204030204" pitchFamily="34" charset="0"/>
              </a:rPr>
            </a:br>
            <a:br>
              <a:rPr lang="ru-RU" altLang="ru-RU" sz="4000" dirty="0">
                <a:latin typeface="Calibri" panose="020F0502020204030204" pitchFamily="34" charset="0"/>
              </a:rPr>
            </a:br>
            <a:br>
              <a:rPr lang="ru-RU" altLang="ru-RU" sz="4000" dirty="0">
                <a:latin typeface="Calibri" panose="020F0502020204030204" pitchFamily="34" charset="0"/>
              </a:rPr>
            </a:br>
            <a:br>
              <a:rPr lang="ru-RU" altLang="ru-RU" sz="4000" dirty="0">
                <a:latin typeface="Calibri" panose="020F050202020403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ИНТЕРАКТИВНАЯ ПОЗНАВАТЕЛЬНАЯ КВИЗ - ИГРА</a:t>
            </a:r>
            <a:br>
              <a:rPr lang="en-US" altLang="ru-RU" sz="3600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altLang="ru-RU" sz="4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«Навигатор безопасности»</a:t>
            </a:r>
          </a:p>
        </p:txBody>
      </p:sp>
      <p:sp>
        <p:nvSpPr>
          <p:cNvPr id="3078" name="Содержимое 2"/>
          <p:cNvSpPr txBox="1"/>
          <p:nvPr/>
        </p:nvSpPr>
        <p:spPr>
          <a:xfrm>
            <a:off x="4787900" y="3433763"/>
            <a:ext cx="2808288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120000"/>
              </a:lnSpc>
              <a:buClr>
                <a:schemeClr val="accent2"/>
              </a:buClr>
              <a:buSzPct val="60000"/>
            </a:pPr>
            <a:endParaRPr lang="ru-RU" altLang="ru-RU" sz="19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079" name="Содержимое 2"/>
          <p:cNvSpPr txBox="1"/>
          <p:nvPr/>
        </p:nvSpPr>
        <p:spPr>
          <a:xfrm>
            <a:off x="2266950" y="4437063"/>
            <a:ext cx="2809875" cy="1152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12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ru-RU" altLang="ru-RU" sz="16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ru-RU" altLang="ru-RU" sz="1600" b="1" dirty="0"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080" name="Picture 8" descr="C:\Users\Светлана\Desktop\картинки самарское лето\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3860800"/>
            <a:ext cx="1368425" cy="133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613" y="4165600"/>
            <a:ext cx="1725613" cy="3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Францева О.Н.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53975" indent="-5397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8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53975" indent="-5397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Везёт тому, кто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2294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сам везёт.</a:t>
            </a:r>
            <a:endParaRPr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229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5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Прямая дорога –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317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самая короткая.</a:t>
            </a:r>
            <a:endParaRPr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3321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5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кривой дороге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4341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644008" y="2276872"/>
            <a:ext cx="4104456" cy="374176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54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поломаешь ноги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4345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8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Под гору вскачь, а в гору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5365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хоть плачь.</a:t>
            </a:r>
            <a:endParaRPr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5369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Круглый знак, а в нем окошко,</a:t>
            </a:r>
          </a:p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спеши тут сгоряча,</a:t>
            </a:r>
          </a:p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подумай-ка немножко:</a:t>
            </a:r>
          </a:p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здесь? Свалка кирпича?</a:t>
            </a:r>
          </a:p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Нет! Знак этот говорит,</a:t>
            </a:r>
          </a:p>
          <a:p>
            <a:pPr>
              <a:spcBef>
                <a:spcPct val="20000"/>
              </a:spcBef>
              <a:buNone/>
            </a:pPr>
            <a:r>
              <a:rPr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машинам въезд закрыт.</a:t>
            </a:r>
            <a:endParaRPr sz="1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6389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Въезд запрещен</a:t>
            </a:r>
            <a:endParaRPr lang="ru-RU" altLang="ru-RU" sz="24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6393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Пешеход, пешеход,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Помни ты про переход: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Подземный и наземный,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Похожий на зебру.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Знай, что только переход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От машин тебя спасет</a:t>
            </a:r>
            <a:r>
              <a:rPr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ru-RU" altLang="ru-RU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Пешеходный переход</a:t>
            </a:r>
            <a:endParaRPr lang="ru-RU" altLang="ru-RU" sz="2400" dirty="0">
              <a:solidFill>
                <a:srgbClr val="000099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9" name="Рисунок 18" descr="http://ntmb.ru/wp-content/uploads/2015/04/v_tambovskoj_oblasti_28_aprelja_projdut_massovye_profilakticheskie_meroprijatija.jpg"/>
          <p:cNvPicPr>
            <a:picLocks noChangeAspect="1"/>
          </p:cNvPicPr>
          <p:nvPr/>
        </p:nvPicPr>
        <p:blipFill>
          <a:blip r:embed="rId5" r:link="rId6"/>
          <a:srcRect l="16663" r="16502"/>
          <a:stretch>
            <a:fillRect/>
          </a:stretch>
        </p:blipFill>
        <p:spPr>
          <a:xfrm>
            <a:off x="5940425" y="5032375"/>
            <a:ext cx="1728788" cy="170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Рисунок 19" descr="http://otvet.imgsmail.ru/download/u_aef5eccaca5d5b3e028b00058a610bb5_800.png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1709738" y="5081588"/>
            <a:ext cx="1619250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Лена с Настенькой в тревоге: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Нужен доктор им в дороге.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смотрите грустным взглядом-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Помощь близко, помощь рядом.</a:t>
            </a:r>
            <a:endParaRPr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413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58" y="4725144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Больница</a:t>
            </a:r>
            <a:endParaRPr lang="ru-RU" altLang="ru-RU" sz="24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7417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 знаток дорожных правил,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 машину здесь поставил,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стоянку у ограды-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Отдыхать ей тоже надо.</a:t>
            </a:r>
            <a:endParaRPr lang="ru-RU" altLang="ru-RU" sz="21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Место стоянки</a:t>
            </a:r>
            <a:endParaRPr lang="ru-RU" altLang="ru-RU" sz="2400" dirty="0">
              <a:solidFill>
                <a:srgbClr val="000099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1" name="Рисунок 20" descr="http://www.shop.safework.ru/uploads/12322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874838" y="5022850"/>
            <a:ext cx="1290637" cy="171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Рисунок 21" descr="http://vip-instructors.ru/images/old/6/6_022.jpg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5921375" y="5089525"/>
            <a:ext cx="1368425" cy="158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 – детишек добрый друг.</a:t>
            </a:r>
          </a:p>
          <a:p>
            <a:pPr>
              <a:spcBef>
                <a:spcPct val="20000"/>
              </a:spcBef>
              <a:buNone/>
            </a:pPr>
            <a:r>
              <a:rPr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 их жизни охраняю.	</a:t>
            </a:r>
          </a:p>
          <a:p>
            <a:pPr>
              <a:spcBef>
                <a:spcPct val="20000"/>
              </a:spcBef>
              <a:buNone/>
            </a:pPr>
            <a:r>
              <a:rPr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Школа рядом – всех вокруг</a:t>
            </a:r>
          </a:p>
          <a:p>
            <a:pPr>
              <a:spcBef>
                <a:spcPct val="20000"/>
              </a:spcBef>
              <a:buNone/>
            </a:pPr>
            <a:r>
              <a:rPr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Водителей предупреждаю!</a:t>
            </a:r>
          </a:p>
          <a:p>
            <a:pPr>
              <a:spcBef>
                <a:spcPct val="20000"/>
              </a:spcBef>
              <a:buNone/>
            </a:pPr>
            <a:endParaRPr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8437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Осторожно, дети!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8441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Видишь знак: здесь скользко очень!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Будь подальше от обочин.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 дороги не вертись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машин поберегись!</a:t>
            </a:r>
            <a:endParaRPr lang="ru-RU" altLang="ru-RU" sz="21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Скользкая дорога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1" name="Рисунок 20" descr="de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5162550"/>
            <a:ext cx="1800225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Рисунок 21" descr="1_15_skolzkaya_dorog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50" y="5084763"/>
            <a:ext cx="1871663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07949" y="1919064"/>
            <a:ext cx="4655491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 дороги не играй, </a:t>
            </a:r>
          </a:p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нее не выбегай!</a:t>
            </a:r>
          </a:p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Вдруг споткнешься, упадешь – </a:t>
            </a:r>
          </a:p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Под колеса попадешь!</a:t>
            </a:r>
          </a:p>
          <a:p>
            <a:pPr>
              <a:spcBef>
                <a:spcPct val="20000"/>
              </a:spcBef>
              <a:buNone/>
            </a:pPr>
            <a:endParaRPr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9461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Пешеходное движение запрещено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9465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860032" y="1919064"/>
            <a:ext cx="4141092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машинах здесь, друзья, 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Ехать никому нельзя,	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Можно ехать, знайте – 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Дети, только на </a:t>
            </a: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Велосипедная дорога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1" name="Рисунок 20" descr="движение пешехода запрещен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550" y="5229225"/>
            <a:ext cx="1562100" cy="149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Рисунок 21" descr="велосипедная дорог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5207000"/>
            <a:ext cx="1524000" cy="1481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96726" y="1919064"/>
            <a:ext cx="4320035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Отчего бы это вдруг стрелки дружно встали в круг. 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машины друг за другом мчатся весело по кругу? 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такое, в самом деле, словно мы на карусели?</a:t>
            </a:r>
          </a:p>
          <a:p>
            <a:pPr>
              <a:spcBef>
                <a:spcPct val="20000"/>
              </a:spcBef>
              <a:buNone/>
            </a:pPr>
            <a:endParaRPr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485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Круговое движение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0489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499397" y="1919288"/>
            <a:ext cx="4611241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Если нужно вызвать маму,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Позвонить гиппопотаму,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пути связаться с другом -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Этот знак к твоим услугам!</a:t>
            </a:r>
            <a:endParaRPr lang="ru-RU" altLang="ru-RU" sz="21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Телефон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9" name="Рисунок 18" descr="круговое дви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5013325"/>
            <a:ext cx="1800225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Рисунок 19" descr="te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5059363"/>
            <a:ext cx="1312863" cy="168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215024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под этим знаком ни за что на свете</a:t>
            </a:r>
          </a:p>
          <a:p>
            <a:pPr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катайтесь, дети, на велосипеде.</a:t>
            </a:r>
          </a:p>
          <a:p>
            <a:pPr>
              <a:spcBef>
                <a:spcPct val="20000"/>
              </a:spcBef>
              <a:buNone/>
            </a:pPr>
            <a:endParaRPr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1509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Движение на велосипеде запрещено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1513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Форма странная у знака.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Больше нет таких, ребята!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квадрат он и не круг,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машины встали вдруг.</a:t>
            </a:r>
            <a:endParaRPr lang="ru-RU" altLang="ru-RU" sz="2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Движение без остановки запрещено</a:t>
            </a: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1" name="Рисунок 20" descr="движение на велосипедах запрещен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963" y="5280025"/>
            <a:ext cx="1519237" cy="1477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Рисунок 21" descr="движение без остановки запрещен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13" y="5280025"/>
            <a:ext cx="1431925" cy="1389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ru-RU" altLang="ru-RU" dirty="0"/>
          </a:p>
        </p:txBody>
      </p:sp>
      <p:pic>
        <p:nvPicPr>
          <p:cNvPr id="4100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800" cy="6864350"/>
          </a:xfrm>
          <a:prstGeom prst="rect">
            <a:avLst/>
          </a:prstGeom>
          <a:noFill/>
          <a:ln w="9525" cap="flat" cmpd="sng">
            <a:solidFill>
              <a:schemeClr val="bg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23728" y="1052736"/>
            <a:ext cx="5976664" cy="5201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Цель:</a:t>
            </a:r>
            <a:r>
              <a:rPr kumimoji="0" lang="ru-RU" alt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 </a:t>
            </a:r>
            <a:r>
              <a:rPr kumimoji="0" lang="ru-RU" alt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</a:t>
            </a: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бобщение и </a:t>
            </a:r>
            <a:r>
              <a:rPr kumimoji="0" lang="ru-RU" alt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закрепление знаний у обучающихся о правильном поведении на дороге и о безопасности дорожного движения </a:t>
            </a: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через игровую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деятельность</a:t>
            </a:r>
            <a:r>
              <a:rPr kumimoji="0" lang="ru-RU" altLang="ru-RU" sz="32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43038" y="2646363"/>
            <a:ext cx="1725613" cy="3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Францева О.Н.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176464" cy="208600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Тормози скорей, шофер!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Можно врезаться в забор!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Кто нам путь загородил</a:t>
            </a:r>
          </a:p>
          <a:p>
            <a:pPr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дорогу перекрыл?</a:t>
            </a:r>
          </a:p>
          <a:p>
            <a:pPr>
              <a:spcBef>
                <a:spcPct val="20000"/>
              </a:spcBef>
              <a:buNone/>
            </a:pPr>
            <a:endParaRPr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2534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«Дорожные знаки»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611560" y="4720707"/>
            <a:ext cx="3816424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Железнодорожный переезд со шлагбаумом</a:t>
            </a:r>
            <a:endParaRPr lang="ru-RU" altLang="ru-RU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253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92175" y="1150938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062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569070" y="1912163"/>
            <a:ext cx="4432055" cy="209290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Нарисован человек, землю роет человек. Почему проезда нет? 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Может быть здесь ищут клад?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старинные монеты в сундуке большом лежат? </a:t>
            </a:r>
          </a:p>
          <a:p>
            <a:pPr eaLnBrk="0" hangingPunct="0">
              <a:spcBef>
                <a:spcPct val="20000"/>
              </a:spcBef>
              <a:buNone/>
            </a:pPr>
            <a:r>
              <a:rPr lang="ru-RU" altLang="ru-RU" sz="1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за знак?</a:t>
            </a:r>
            <a:r>
              <a:rPr lang="ru-RU" altLang="ru-RU" sz="1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ru-RU" altLang="ru-RU" sz="19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4569070" y="4725144"/>
            <a:ext cx="4072486" cy="208840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Дорожные работы</a:t>
            </a:r>
            <a:endParaRPr lang="ru-RU" altLang="ru-RU" sz="2800" dirty="0">
              <a:solidFill>
                <a:srgbClr val="000099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41402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1" name="Рисунок 20" descr="rabo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63" y="5084763"/>
            <a:ext cx="1684337" cy="1509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Рисунок 21" descr="1_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713" y="5246688"/>
            <a:ext cx="1584325" cy="148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16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На том месте, где его застал красный сигнал светофора.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На островке безопасности.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Вернуться на тротуар.</a:t>
            </a:r>
            <a:endParaRPr lang="ru-RU" altLang="ru-RU" sz="28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2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Где должен остановиться пешеход, если не успел закончить переход? </a:t>
            </a:r>
            <a:endParaRPr lang="ru-RU" altLang="ru-RU" sz="3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3560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77272" y="2276872"/>
            <a:ext cx="4115208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На том месте, где его застал красный сигнал светофора.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На островке безопасности.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Вернуться на тротуар.</a:t>
            </a:r>
            <a:endParaRPr lang="ru-RU" altLang="ru-RU" sz="28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3564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 Только по одному, друг за другом.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lang="ru-RU" altLang="ru-RU" sz="36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  В два ряда.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lang="ru-RU" altLang="ru-RU" sz="36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 В три ряда.</a:t>
            </a:r>
            <a:endParaRPr lang="ru-RU" altLang="ru-RU" sz="36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18281" y="2264778"/>
            <a:ext cx="4464049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2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Велосипедисты</a:t>
            </a:r>
            <a:r>
              <a:rPr sz="4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 которые едут группой по шоссе, могут ехать:</a:t>
            </a:r>
            <a:endParaRPr lang="ru-RU" altLang="ru-RU" sz="4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4584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09022" y="2276873"/>
            <a:ext cx="4334978" cy="3744415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6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 Только по одному, друг за другом.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36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  В два ряда.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36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 В три ряда.</a:t>
            </a:r>
            <a:endParaRPr lang="ru-RU" altLang="ru-RU" sz="36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458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None/>
            </a:pPr>
            <a:r>
              <a:rPr sz="2200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Можно с повышенной осторожностью пересечь переезд, но только в том случае, если не слышно и не видно подъезжающего поезда.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None/>
            </a:pPr>
            <a:endParaRPr sz="22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None/>
            </a:pPr>
            <a:r>
              <a:rPr sz="2200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Можно быстро проехать переезд.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None/>
            </a:pPr>
            <a:endParaRPr sz="22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None/>
            </a:pPr>
            <a:r>
              <a:rPr sz="2200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Нельзя въезжать на переезд.</a:t>
            </a:r>
          </a:p>
          <a:p>
            <a:pPr algn="ctr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16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79375" indent="-5207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29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Если шлагбаум на железнодорожном переезде начинает опускаться или если подаётся звуковой сигнал, что нужно сделать водителю? </a:t>
            </a: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sz="3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5608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72025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Можно с повышенной осторожностью пересечь переезд, но только в том случае, если не слышно и не видно подъезжающего поезда.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4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Можно быстро проехать переезд.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4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Нельзя въезжать на переезд.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5612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lang="ru-RU" altLang="ru-RU" sz="30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0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Спереди автобуса.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lang="ru-RU" altLang="ru-RU" sz="30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0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Можно пролезть под автобусом.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lang="ru-RU" altLang="ru-RU" sz="30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0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Идти на пешеходный переход.</a:t>
            </a:r>
            <a:endParaRPr lang="ru-RU" altLang="ru-RU" sz="30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18288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надо обходить стоящий автобус?</a:t>
            </a:r>
            <a:endParaRPr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6632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75109" y="2276872"/>
            <a:ext cx="4117371" cy="374441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0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А. Спереди автобуса.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0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0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Б. Можно пролезть под автобусом.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0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0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В. Идти на пешеходный переход.</a:t>
            </a:r>
            <a:endParaRPr sz="3000" b="1" u="sng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6636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0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Треугольной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0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Круглой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0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Квадратной</a:t>
            </a:r>
            <a:endParaRPr sz="40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844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Какую форму имеет дорожный знак, который установлен перед пешеходным переходом?</a:t>
            </a:r>
            <a:endParaRPr sz="3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7656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46735" y="2276871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7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Треугольной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700" u="sng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7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7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7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Круглой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7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7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Квадратной</a:t>
            </a:r>
            <a:endParaRPr sz="37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766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7667" name="Picture 19" descr="http://auto-edu.ru/pars_docs/refs/5/4728/4728_html_3159a619.jpg"/>
          <p:cNvPicPr>
            <a:picLocks noChangeAspect="1"/>
          </p:cNvPicPr>
          <p:nvPr/>
        </p:nvPicPr>
        <p:blipFill>
          <a:blip r:embed="rId5"/>
          <a:srcRect l="2930" t="1456" r="55421" b="17203"/>
          <a:stretch>
            <a:fillRect/>
          </a:stretch>
        </p:blipFill>
        <p:spPr>
          <a:xfrm>
            <a:off x="6176963" y="3168650"/>
            <a:ext cx="1304925" cy="1020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4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с 8 лет</a:t>
            </a: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4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с 12 лет</a:t>
            </a: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4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4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с 14 лет</a:t>
            </a:r>
            <a:endParaRPr sz="44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88900" indent="4445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 какого возраста можно перевозить ребенка без специального детского автокресла?</a:t>
            </a:r>
            <a:endParaRPr lang="ru-RU" altLang="ru-RU" sz="3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8680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0182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6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с 8 лет</a:t>
            </a: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4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с 12 лет</a:t>
            </a: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4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с 14 лет</a:t>
            </a:r>
            <a:endParaRPr sz="4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8684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/>
          <p:nvPr/>
        </p:nvSpPr>
        <p:spPr bwMode="auto">
          <a:xfrm>
            <a:off x="4777272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sz="33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sz="33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Сигналам регулировщика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sz="33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sz="33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Сигналам светофора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endParaRPr sz="33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None/>
            </a:pPr>
            <a:r>
              <a:rPr sz="33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Действовать по своему усмотрению</a:t>
            </a:r>
            <a:endParaRPr sz="33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76872"/>
            <a:ext cx="4104456" cy="376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sz="3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9704" name="Заголовок 1"/>
          <p:cNvSpPr txBox="1"/>
          <p:nvPr/>
        </p:nvSpPr>
        <p:spPr>
          <a:xfrm>
            <a:off x="2843213" y="1889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Один из трёх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72025" y="2276872"/>
            <a:ext cx="4104456" cy="375452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2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А) Сигналам регулировщика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32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Б) Сигналам светофора</a:t>
            </a: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3200" dirty="0">
              <a:solidFill>
                <a:srgbClr val="0000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7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В) Действовать по своему усмотрению</a:t>
            </a:r>
            <a:endParaRPr lang="ru-RU" altLang="ru-RU" sz="3200" b="1" dirty="0">
              <a:solidFill>
                <a:srgbClr val="000099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2970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1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1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дорога</a:t>
            </a:r>
            <a:endParaRPr sz="55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0726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0731" name="Рисунок 10" descr="C:\Users\Администратор\Desktop\пдд\ребусы\p58_doro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63" y="1628775"/>
            <a:ext cx="7200900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3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остановка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175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1755" name="Рисунок 9" descr="C:\Users\Администратор\Desktop\пдд\ребусы\p58_ostanov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438" y="1628775"/>
            <a:ext cx="7526337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ru-RU" altLang="ru-RU" dirty="0"/>
          </a:p>
        </p:txBody>
      </p:sp>
      <p:pic>
        <p:nvPicPr>
          <p:cNvPr id="5124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8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258888" y="1676400"/>
            <a:ext cx="6846888" cy="278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выявить знания обучающихся по правилам дорожного движения с последующей их систематизацией и углублением;</a:t>
            </a:r>
            <a:endParaRPr kumimoji="0" lang="ru-RU" altLang="ru-RU" sz="17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формировать и развивать целостность восприятия дорожной среды, понимание, осознание и осмысление дорожных знаков;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развивать </a:t>
            </a: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логическое мышление, внимание, память, п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ознавательный интерес, расширять </a:t>
            </a: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словарный запас и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кругозор </a:t>
            </a: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обучающихся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     области знаний правил дорожного движения;</a:t>
            </a: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36675" y="4460875"/>
            <a:ext cx="560228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воспитывать </a:t>
            </a: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дисциплинированность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 соблюдении Правил дорожного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движения и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культуру поведения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улицах и дорогах города.</a:t>
            </a:r>
            <a:endParaRPr kumimoji="0" lang="ru-RU" altLang="ru-RU" sz="17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5220" y="936624"/>
            <a:ext cx="258436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Задачи: 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838" y="2781300"/>
            <a:ext cx="1725613" cy="3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Францева О.Н.</a:t>
            </a:r>
          </a:p>
        </p:txBody>
      </p:sp>
      <p:sp>
        <p:nvSpPr>
          <p:cNvPr id="32771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19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19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4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перекресток</a:t>
            </a:r>
            <a:endParaRPr sz="4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2775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2780" name="Рисунок 9" descr="C:\Users\Администратор\Desktop\пдд\ребусы\p58_perekrest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63" y="1700213"/>
            <a:ext cx="7529512" cy="324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3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пешеход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379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3803" name="Рисунок 9" descr="C:\Users\Администратор\Desktop\пдд\ребусы\p58_perex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450" y="1700213"/>
            <a:ext cx="7378700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поворот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4822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4827" name="Рисунок 9" descr="C:\Users\Администратор\Desktop\пдд\ребусы\p58_povorot.jpg"/>
          <p:cNvPicPr>
            <a:picLocks noChangeAspect="1"/>
          </p:cNvPicPr>
          <p:nvPr/>
        </p:nvPicPr>
        <p:blipFill>
          <a:blip r:embed="rId5"/>
          <a:srcRect l="2167" t="11320" r="3117" b="12007"/>
          <a:stretch>
            <a:fillRect/>
          </a:stretch>
        </p:blipFill>
        <p:spPr>
          <a:xfrm>
            <a:off x="1549400" y="1557338"/>
            <a:ext cx="7419975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3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3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правила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5846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5851" name="Рисунок 9" descr="C:\Users\Администратор\Desktop\пдд\ребусы\p58_pravila.jpg"/>
          <p:cNvPicPr>
            <a:picLocks noChangeAspect="1"/>
          </p:cNvPicPr>
          <p:nvPr/>
        </p:nvPicPr>
        <p:blipFill>
          <a:blip r:embed="rId5"/>
          <a:srcRect b="12427"/>
          <a:stretch>
            <a:fillRect/>
          </a:stretch>
        </p:blipFill>
        <p:spPr>
          <a:xfrm>
            <a:off x="1501775" y="1525588"/>
            <a:ext cx="7527925" cy="3529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 txBox="1"/>
          <p:nvPr/>
        </p:nvSpPr>
        <p:spPr>
          <a:xfrm>
            <a:off x="2803525" y="234950"/>
            <a:ext cx="3857625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203848" y="5667339"/>
            <a:ext cx="4234404" cy="87585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1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6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1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6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улица</a:t>
            </a:r>
            <a:endParaRPr sz="6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687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64481" y="4925219"/>
            <a:ext cx="600075" cy="2360613"/>
          </a:xfrm>
          <a:prstGeom prst="downArrowCallout">
            <a:avLst>
              <a:gd name="adj1" fmla="val 20306"/>
              <a:gd name="adj2" fmla="val 36735"/>
              <a:gd name="adj3" fmla="val 25000"/>
              <a:gd name="adj4" fmla="val 85835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6875" name="Рисунок 9" descr="C:\Users\Администратор\Desktop\пдд\ребусы\ulica.jpg"/>
          <p:cNvPicPr>
            <a:picLocks noChangeAspect="1"/>
          </p:cNvPicPr>
          <p:nvPr/>
        </p:nvPicPr>
        <p:blipFill>
          <a:blip r:embed="rId5"/>
          <a:srcRect l="1408" t="4546" r="2444" b="9470"/>
          <a:stretch>
            <a:fillRect/>
          </a:stretch>
        </p:blipFill>
        <p:spPr>
          <a:xfrm>
            <a:off x="1619250" y="1700213"/>
            <a:ext cx="7200900" cy="3529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07950" y="2286872"/>
            <a:ext cx="446405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79375" indent="508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lang="ru-RU" altLang="ru-RU"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Там, где ты переходишь, стоит машина. Что надо делать?</a:t>
            </a:r>
            <a:endParaRPr lang="ru-RU" altLang="ru-RU" sz="4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37893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16016" y="2312594"/>
            <a:ext cx="4253359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844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Лучше отойти от неё подальше, чтобы она не мешала обзору; в крайнем случае, очень медленно двигаясь, приостановиться и выглянуть: что там такое за</a:t>
            </a:r>
            <a:r>
              <a:rPr lang="ru-RU" altLang="ru-RU" sz="3000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</a:p>
        </p:txBody>
      </p:sp>
      <p:pic>
        <p:nvPicPr>
          <p:cNvPr id="37897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8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4176464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indent="-29654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Мы едем на велосипеде и нужно перейти дорогу. Как это сделать?</a:t>
            </a:r>
            <a:endParaRPr sz="4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16016" y="2312594"/>
            <a:ext cx="4098537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Только по пешеходному переходу, соблюдая все правила. Велосипед нужно везти, а ни в коем случае не ехать на нём.</a:t>
            </a:r>
            <a:endParaRPr lang="ru-RU" altLang="ru-RU" sz="3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892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8926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2286872"/>
            <a:ext cx="4104456" cy="3829766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53975" indent="-5397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3600" b="1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53975" indent="-5397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Мальчику уже 10 лет. Может ли он ездить на велосипеде по проезжей части?</a:t>
            </a:r>
            <a:endParaRPr sz="3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709881" y="2312594"/>
            <a:ext cx="4115262" cy="3780702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Нет. </a:t>
            </a:r>
          </a:p>
          <a:p>
            <a:pPr marL="79375" indent="4635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Правила разрешают ездить на велосипеде по проезжей части  только с 14 лет.</a:t>
            </a:r>
            <a:endParaRPr sz="3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39944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9950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07950" y="2312594"/>
            <a:ext cx="3671962" cy="4428774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2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нерегулируемом перекрёстке пешеход пропустил автомобиль, больше машин ему не видно. Можно ли переходить?</a:t>
            </a:r>
            <a:endParaRPr sz="32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067944" y="2312594"/>
            <a:ext cx="4933181" cy="4428774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Сразу, пропустив машину, нельзя. В первые секунды, пока она близко, за ней может быть скрыта встречная. Пропустив машину, надо подождать, пока она отъедет подальше и не будет мешать осмотру улицы.</a:t>
            </a:r>
            <a:endParaRPr lang="ru-RU" altLang="ru-RU" sz="32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096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250825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0974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-35970" y="2086131"/>
            <a:ext cx="3815978" cy="4583229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l">
              <a:spcBef>
                <a:spcPct val="20000"/>
              </a:spcBef>
              <a:buNone/>
            </a:pPr>
            <a:r>
              <a:rPr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Ты собрался </a:t>
            </a:r>
            <a:r>
              <a:rPr lang="ru-RU"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</a:t>
            </a:r>
            <a:r>
              <a:rPr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ереходить, но видишь, что медленно приближается автомобиль крупных габаритов (грузовик или автобус). Ты вполне можешь успеть перейти. Что надо делать?</a:t>
            </a:r>
            <a:endParaRPr sz="23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995936" y="1864714"/>
            <a:ext cx="4973439" cy="480464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4635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700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Если поблизости есть пешеходный переход или перекрёсток, обязательно переходи там. Если нет, то подожди, пока отъедет автобус. Ни в коем случае не выбегай спереди! Лучше не обходить и сзади (не видно машины справа!), но, в крайнем случае, очень медленно двигаясь, приостановиться, выглянуть и убедиться в безопасности движения</a:t>
            </a:r>
            <a:endParaRPr sz="27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1992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376488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36513"/>
            <a:ext cx="650875" cy="114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250825" y="1300163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783138" y="11430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1998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ru-RU" altLang="ru-RU" dirty="0"/>
          </a:p>
        </p:txBody>
      </p:sp>
      <p:pic>
        <p:nvPicPr>
          <p:cNvPr id="6148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8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07704" y="1052736"/>
            <a:ext cx="6192688" cy="56015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Закон улиц и дорог – строгий.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Он не прощает, если пешеход идет по улице, как ему вздумается, не соблюдая правил. Но этот закон в тоже время и очень добрый: он сохраняет людей от страшного несчастья, бережёт их жизнь. Поэтому только отличное знание правил позволяет нам уверенно переходить улицу.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Сегодня мы покажем,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как знаем эти правила.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!</a:t>
            </a:r>
            <a:r>
              <a:rPr kumimoji="0" lang="ru-RU" altLang="ru-RU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 </a:t>
            </a:r>
            <a:endParaRPr kumimoji="0" lang="ru-RU" altLang="ru-RU" sz="1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71613" y="4165600"/>
            <a:ext cx="1725613" cy="3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Францева О.Н.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758" y="1968961"/>
            <a:ext cx="4032201" cy="4889039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indent="-29845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можно </a:t>
            </a:r>
          </a:p>
          <a:p>
            <a:pPr indent="-298450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(и нужно) сделать себя более заметным для водителей в тёмное и сумеречное время суток, и тем самым обеспечить полную безопасность?</a:t>
            </a:r>
            <a:r>
              <a:rPr sz="3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sz="3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427855" y="2060575"/>
            <a:ext cx="4032250" cy="3670935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9375" indent="46355">
              <a:lnSpc>
                <a:spcPct val="10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31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Воспользоваться световозврающими наклейками и нашивками, прикрепив их на одежду и портфель.</a:t>
            </a:r>
            <a:endParaRPr lang="ru-RU" altLang="ru-RU" sz="31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3017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376488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468313" y="1312863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3023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07950" y="2209755"/>
            <a:ext cx="3671962" cy="4387597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3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Ты переходишь недалеко от остановки. Рядом остановился автобус. Где и как надо переходить?</a:t>
            </a:r>
            <a:endParaRPr sz="32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3995936" y="1864714"/>
            <a:ext cx="4973439" cy="480464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4635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Если поблизости есть пешеходный переход или перекрёсток, обязательно переходи там. Если нет, то подожди, пока отъедет автобус. Ни в коем случае не выбегай спереди! Лучше не обходить и сзади (не видно машины справа!), но, в крайнем случае, очень медленно двигаясь, приостановиться и выглянуть и убедиться в безопасности движения</a:t>
            </a:r>
            <a:endParaRPr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404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36513"/>
            <a:ext cx="650875" cy="114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250825" y="14446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783138" y="11430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4046" name="Заголовок 1"/>
          <p:cNvSpPr txBox="1"/>
          <p:nvPr/>
        </p:nvSpPr>
        <p:spPr>
          <a:xfrm>
            <a:off x="2633663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Дорожные ситуации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628800"/>
            <a:ext cx="3960440" cy="4968551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79375" indent="-52070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42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-52070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4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обочине дороги,</a:t>
            </a:r>
          </a:p>
          <a:p>
            <a:pPr marL="79375" indent="-52070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4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солдатики стоят.</a:t>
            </a:r>
          </a:p>
          <a:p>
            <a:pPr marL="79375" indent="-52070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4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Все мы с вами выполняем,</a:t>
            </a:r>
          </a:p>
          <a:p>
            <a:pPr marL="79375" indent="-52070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42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Всё, что нам они велят. </a:t>
            </a:r>
          </a:p>
          <a:p>
            <a:pPr marL="79375" indent="-52070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42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Дорожные знаки </a:t>
            </a:r>
            <a:endParaRPr sz="4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5064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45068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7828" name="Picture 4" descr="http://logopedzond.kz/data/big/250-4.jpg"/>
          <p:cNvPicPr>
            <a:picLocks noChangeAspect="1"/>
          </p:cNvPicPr>
          <p:nvPr/>
        </p:nvPicPr>
        <p:blipFill>
          <a:blip r:embed="rId5"/>
          <a:srcRect l="4362" t="2390" r="3145" b="7549"/>
          <a:stretch>
            <a:fillRect/>
          </a:stretch>
        </p:blipFill>
        <p:spPr>
          <a:xfrm>
            <a:off x="4721225" y="3265488"/>
            <a:ext cx="3949700" cy="272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628800"/>
            <a:ext cx="4104456" cy="4968551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sz="17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Тут машина не пойдет.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Главный здесь – пешеход.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Чтоб друг другу не мешать,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Нужно справа путь держать</a:t>
            </a:r>
            <a:r>
              <a:rPr sz="2400" b="1" dirty="0">
                <a:cs typeface="Arial" panose="020B0604020202020204" pitchFamily="34" charset="0"/>
              </a:rPr>
              <a:t>. </a:t>
            </a:r>
            <a:endParaRPr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Тротуар 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608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46092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1380" name="Picture 4" descr="http://zur.ru/wp-content/uploads/2016/03/102-4-bezopasnost-dorozhnogo-dvizheniya-dlya-detej-v-kartinkakh.jpg"/>
          <p:cNvPicPr>
            <a:picLocks noChangeAspect="1" noChangeArrowheads="1"/>
          </p:cNvPicPr>
          <p:nvPr/>
        </p:nvPicPr>
        <p:blipFill>
          <a:blip r:embed="rId5" cstate="print"/>
          <a:srcRect b="38184"/>
          <a:stretch>
            <a:fillRect/>
          </a:stretch>
        </p:blipFill>
        <p:spPr bwMode="auto">
          <a:xfrm>
            <a:off x="4733925" y="3284538"/>
            <a:ext cx="3798515" cy="283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трелка влево 1"/>
          <p:cNvSpPr/>
          <p:nvPr/>
        </p:nvSpPr>
        <p:spPr>
          <a:xfrm rot="20630715">
            <a:off x="6551613" y="3379788"/>
            <a:ext cx="728663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628800"/>
            <a:ext cx="3960440" cy="4968551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844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4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84455">
              <a:lnSpc>
                <a:spcPct val="60000"/>
              </a:lnSpc>
              <a:spcAft>
                <a:spcPts val="400"/>
              </a:spcAft>
              <a:buClr>
                <a:schemeClr val="accent2"/>
              </a:buClr>
              <a:buSzPct val="60000"/>
              <a:buNone/>
            </a:pPr>
            <a:r>
              <a:rPr sz="4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Наш автобус ехал-ехал, </a:t>
            </a:r>
          </a:p>
          <a:p>
            <a:pPr marL="84455">
              <a:lnSpc>
                <a:spcPct val="60000"/>
              </a:lnSpc>
              <a:spcAft>
                <a:spcPts val="400"/>
              </a:spcAft>
              <a:buClr>
                <a:schemeClr val="accent2"/>
              </a:buClr>
              <a:buSzPct val="60000"/>
              <a:buNone/>
            </a:pPr>
            <a:r>
              <a:rPr sz="4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к площадочке подъехал. </a:t>
            </a:r>
          </a:p>
          <a:p>
            <a:pPr marL="84455">
              <a:lnSpc>
                <a:spcPct val="60000"/>
              </a:lnSpc>
              <a:spcAft>
                <a:spcPts val="400"/>
              </a:spcAft>
              <a:buClr>
                <a:schemeClr val="accent2"/>
              </a:buClr>
              <a:buSzPct val="60000"/>
              <a:buNone/>
            </a:pPr>
            <a:r>
              <a:rPr sz="4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на ней народ скучает, </a:t>
            </a:r>
          </a:p>
          <a:p>
            <a:pPr marL="84455">
              <a:lnSpc>
                <a:spcPct val="60000"/>
              </a:lnSpc>
              <a:spcAft>
                <a:spcPts val="400"/>
              </a:spcAft>
              <a:buClr>
                <a:schemeClr val="accent2"/>
              </a:buClr>
              <a:buSzPct val="60000"/>
              <a:buNone/>
            </a:pPr>
            <a:r>
              <a:rPr sz="4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Молча транспорт ожидает. </a:t>
            </a:r>
          </a:p>
          <a:p>
            <a:pPr marL="84455" algn="ctr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30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Остановка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7112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47116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77826" name="Picture 2" descr="http://www.kemsu.ru/(F(4E187EB2C83D624A75E5FA9F8DC0C427605036056B421B35892118082143216300963837247B6CF1379C5CC6D91CF700136F308BC665D1C98D899BA4A3CD067C75F5D128BD650B5ADE0712FEA8048891A3072F447D2F0523D5FBCC7B4B95882E791CE05C408B38C2B08F8EE4AA1AF1B3B4E17B7D))/Content/photos/d2213e17dd5a4b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57563"/>
            <a:ext cx="3925887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484784"/>
            <a:ext cx="3960440" cy="5112567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79375" indent="46355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Полосатый переход,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нему идет народ.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Чтоб дорогу перейти,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Переход этот найди.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нему пойдешь</a:t>
            </a: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 все машины замирают.</a:t>
            </a:r>
            <a:b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sz="3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его все люди называют?</a:t>
            </a:r>
            <a:endParaRPr sz="3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</a:t>
            </a:r>
            <a:r>
              <a:rPr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ешеходный переход</a:t>
            </a:r>
            <a:endParaRPr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8136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48140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02402" name="Picture 2" descr="http://xn--93-6kc3bfr2e.xn--p1ai/images/docs/%D0%AE%D0%98%D0%94/%D0%AE%D0%98%D0%94.jpg"/>
          <p:cNvPicPr>
            <a:picLocks noChangeAspect="1" noChangeArrowheads="1"/>
          </p:cNvPicPr>
          <p:nvPr/>
        </p:nvPicPr>
        <p:blipFill>
          <a:blip r:embed="rId4" cstate="print"/>
          <a:srcRect l="13629" r="15569" b="7005"/>
          <a:stretch>
            <a:fillRect/>
          </a:stretch>
        </p:blipFill>
        <p:spPr bwMode="auto">
          <a:xfrm>
            <a:off x="5076055" y="2997200"/>
            <a:ext cx="3417069" cy="3297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628800"/>
            <a:ext cx="3960440" cy="4968551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844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40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844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Тем прибором выявляют</a:t>
            </a:r>
          </a:p>
          <a:p>
            <a:pPr marL="844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Тех, кто скорость превышает.</a:t>
            </a:r>
          </a:p>
          <a:p>
            <a:pPr marL="844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Говорит локатор строгий:</a:t>
            </a:r>
          </a:p>
          <a:p>
            <a:pPr marL="844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- Нарушитель на дороге!</a:t>
            </a:r>
          </a:p>
          <a:p>
            <a:pPr marL="84455" algn="ctr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30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Радар 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49160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1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49164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03426" name="Picture 2" descr="http://golos-buryatyi.ru/wp-content/uploads/2015/12/ra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52757"/>
            <a:ext cx="3600400" cy="276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1628800"/>
            <a:ext cx="3960440" cy="4968551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79375" indent="463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35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79375" indent="463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Поезд </a:t>
            </a:r>
          </a:p>
          <a:p>
            <a:pPr marL="79375" indent="46355">
              <a:lnSpc>
                <a:spcPct val="60000"/>
              </a:lnSpc>
              <a:spcAft>
                <a:spcPts val="600"/>
              </a:spcAft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быстро-быстро мчится! </a:t>
            </a:r>
          </a:p>
          <a:p>
            <a:pPr marL="79375" indent="463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Чтоб несчастью не случиться, </a:t>
            </a:r>
          </a:p>
          <a:p>
            <a:pPr marL="79375" indent="463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Закрываю переезд – </a:t>
            </a:r>
          </a:p>
          <a:p>
            <a:pPr marL="79375" indent="46355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r>
              <a:rPr sz="35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Запрещен машинам въезд! </a:t>
            </a:r>
          </a:p>
          <a:p>
            <a:pPr marL="79375" indent="46355" algn="ctr">
              <a:lnSpc>
                <a:spcPct val="60000"/>
              </a:lnSpc>
              <a:buClr>
                <a:schemeClr val="accent2"/>
              </a:buClr>
              <a:buSzPct val="60000"/>
              <a:buNone/>
            </a:pPr>
            <a:endParaRPr sz="3000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0" y="1916832"/>
            <a:ext cx="4248472" cy="468052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Шлагбаум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0184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36513"/>
            <a:ext cx="606425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18100" y="1135063"/>
            <a:ext cx="3211513" cy="66675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50188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04450" name="Picture 2" descr="https://2.bp.blogspot.com/-gJ-hd47iCo0/UzKY6YXT9_I/AAAAAAAAEYI/lVB-WPOmZ5g/s1600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3428999"/>
            <a:ext cx="3672407" cy="267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1829594"/>
            <a:ext cx="3992090" cy="4839766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Опоясал каменный ремень</a:t>
            </a:r>
          </a:p>
          <a:p>
            <a:pPr>
              <a:spcBef>
                <a:spcPct val="20000"/>
              </a:spcBef>
              <a:buNone/>
            </a:pPr>
            <a:r>
              <a:rPr sz="4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Сотни городов и деревень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Шоссе 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120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Отгадка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4287" name="Picture 15" descr="http://unpictures.ru/images/2121118_doroga-zn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3429001"/>
            <a:ext cx="3384377" cy="234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4" name="Заголовок 1"/>
          <p:cNvSpPr txBox="1"/>
          <p:nvPr/>
        </p:nvSpPr>
        <p:spPr>
          <a:xfrm>
            <a:off x="2533650" y="254000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8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Загадки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8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107512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показывает стрелка спидометра?</a:t>
            </a:r>
            <a:r>
              <a:rPr sz="37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 </a:t>
            </a:r>
            <a:endParaRPr sz="37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2229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177418" y="3863281"/>
            <a:ext cx="4464050" cy="28655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Скорость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2233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Возможна ли передача водителем транспортного средства другому водителю, забывшему дома права? </a:t>
            </a:r>
            <a:endParaRPr lang="ru-RU" altLang="ru-RU" sz="23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85813" y="3141663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6807026" y="501570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4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6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9090" name="Picture 2" descr="http://www.lifeschoolk12.org/wp-content/uploads/2015/03/speedometer2-1500x1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4254500"/>
            <a:ext cx="3544888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ru-RU" altLang="ru-RU" dirty="0"/>
          </a:p>
        </p:txBody>
      </p:sp>
      <p:pic>
        <p:nvPicPr>
          <p:cNvPr id="7172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0"/>
            <a:ext cx="91948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309689" y="1484784"/>
            <a:ext cx="7056784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Безопасность на дорогах,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Должен каждый соблюдать.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ПДД как своих пять пальцев,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Каждый должен знать на «пять».</a:t>
            </a:r>
            <a:endParaRPr kumimoji="0" lang="ru-RU" altLang="ru-RU" sz="1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052736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Девиз игры:</a:t>
            </a:r>
          </a:p>
        </p:txBody>
      </p:sp>
      <p:pic>
        <p:nvPicPr>
          <p:cNvPr id="7175" name="Picture 7" descr="C:\Users\Светлана\Desktop\картинки самарское лето\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3860800"/>
            <a:ext cx="1419225" cy="138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08125" y="2492375"/>
            <a:ext cx="1725613" cy="3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Францева О.Н.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1221904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Дайте общее название автобуса, трамвая, троллейбуса. </a:t>
            </a:r>
            <a:endParaRPr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3254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107950" y="4140200"/>
            <a:ext cx="4608830" cy="2668905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Общественный транспорт</a:t>
            </a:r>
            <a:endParaRPr lang="ru-RU" altLang="ru-RU" sz="23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3258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27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 тротуару человек ведет велосипед. Является ли он пешеходом? </a:t>
            </a:r>
            <a:endParaRPr lang="ru-RU" altLang="ru-RU" sz="27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15963" y="33051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5137150" y="501570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1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61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61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8067" name="Picture 3" descr="C:\Users\ФРАНЦЕВА\Desktop\Безымя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529138"/>
            <a:ext cx="4094163" cy="213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1365920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Какая часть улицы предназначена для транспорта? </a:t>
            </a:r>
            <a:endParaRPr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4277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251520" y="4140200"/>
            <a:ext cx="4320480" cy="2668913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Проезжая часть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4281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Обязательно ли водителю пристегиваться ремнями безопасности при передвижении в городе? </a:t>
            </a:r>
            <a:endParaRPr lang="ru-RU" altLang="ru-RU" sz="23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3417888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5150843" y="500517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1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61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61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3970" name="Picture 2" descr="https://st.weblancer.net/download/668680_935xp.jpg"/>
          <p:cNvPicPr>
            <a:picLocks noChangeAspect="1" noChangeArrowheads="1"/>
          </p:cNvPicPr>
          <p:nvPr/>
        </p:nvPicPr>
        <p:blipFill>
          <a:blip r:embed="rId5" cstate="print"/>
          <a:srcRect l="-26" t="30737" r="15881"/>
          <a:stretch>
            <a:fillRect/>
          </a:stretch>
        </p:blipFill>
        <p:spPr bwMode="auto">
          <a:xfrm>
            <a:off x="444500" y="4530725"/>
            <a:ext cx="3808413" cy="206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933872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Где можно кататься на роликах? </a:t>
            </a:r>
            <a:endParaRPr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5301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251520" y="3734437"/>
            <a:ext cx="4176464" cy="3074676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46355" defTabSz="914400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ru-RU" altLang="ru-RU"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любой поверхности, но обязательно далеко от транспортных средств и скопления пешеходов.</a:t>
            </a:r>
          </a:p>
          <a:p>
            <a:pPr indent="46355" defTabSz="914400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0" algn="l"/>
              </a:tabLst>
            </a:pPr>
            <a:endParaRPr lang="ru-RU" altLang="ru-RU"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5305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6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2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Возможно ли движение водителей на сочетание красного и желтого сигналов светофора? </a:t>
            </a:r>
            <a:endParaRPr lang="ru-RU" altLang="ru-RU" sz="2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15963" y="3011488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6807026" y="501570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4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6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4994" name="Picture 2" descr="https://fs00.infourok.ru/images/doc/152/175850/hello_html_m3abb7e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413" y="4851400"/>
            <a:ext cx="2651125" cy="1827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789856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надо переходить проезжую часть? </a:t>
            </a:r>
            <a:endParaRPr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6325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107950" y="3503241"/>
            <a:ext cx="4536058" cy="323812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Посмотреть налево,  направо, налево                    </a:t>
            </a:r>
            <a:endParaRPr lang="ru-RU" altLang="ru-RU"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6329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0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66700" algn="ctr" eaLnBrk="0" hangingPunct="0">
              <a:spcBef>
                <a:spcPct val="20000"/>
              </a:spcBef>
              <a:buNone/>
            </a:pPr>
            <a:r>
              <a:rPr lang="ru-RU" altLang="ru-RU" sz="23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Является ли перекресток регулируемым, если на светофоре горит желтый мигающий сигнал?</a:t>
            </a:r>
            <a:endParaRPr lang="ru-RU" altLang="ru-RU" sz="23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55650" y="27813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6807026" y="501570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4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6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6018" name="Picture 2" descr="https://ds04.infourok.ru/uploads/ex/00d9/0000b0a0-ca5612d5/3/hello_html_638eb3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88" y="4457700"/>
            <a:ext cx="2078037" cy="202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020" name="Picture 4" descr="https://ds04.infourok.ru/uploads/ex/00d9/0000b0a0-ca5612d5/3/hello_html_2c8456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4425" y="4492625"/>
            <a:ext cx="2119313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07949" y="1919064"/>
            <a:ext cx="4655491" cy="1797968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Как называется светоотражающий предмет, который крепится к одежде и помогает увидеть пешехода в ночное время. </a:t>
            </a:r>
            <a:endParaRPr sz="20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323528" y="4519722"/>
            <a:ext cx="4248472" cy="228939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Световозвращатель</a:t>
            </a:r>
          </a:p>
          <a:p>
            <a:pPr marL="319405" indent="-319405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(фликер)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7353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4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968081" y="1919064"/>
            <a:ext cx="403304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Разрешено ли обучаться езде на автомашине с 16 лет? </a:t>
            </a:r>
            <a:endParaRPr lang="ru-RU" altLang="ru-RU" sz="2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6938" y="379730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5143996" y="500517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10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61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61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7042" name="Picture 2" descr="http://classmedia.by/sites/default/files/Weekend/bezopasno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13" y="5229225"/>
            <a:ext cx="2089150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1919064"/>
            <a:ext cx="4431530" cy="1293912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sz="2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Человек  в транспорте, но не за рулём.</a:t>
            </a:r>
            <a:r>
              <a:rPr sz="2800" dirty="0">
                <a:cs typeface="Arial" panose="020B0604020202020204" pitchFamily="34" charset="0"/>
              </a:rPr>
              <a:t> </a:t>
            </a:r>
            <a:endParaRPr sz="2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58373" name="Заголовок 1"/>
          <p:cNvSpPr txBox="1"/>
          <p:nvPr/>
        </p:nvSpPr>
        <p:spPr>
          <a:xfrm>
            <a:off x="2787650" y="260350"/>
            <a:ext cx="4360863" cy="642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«Вопрос - ответ»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395536" y="4069304"/>
            <a:ext cx="3960440" cy="273980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Пассажир </a:t>
            </a:r>
            <a:endParaRPr lang="ru-RU" altLang="ru-RU" sz="2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58377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8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971550" y="119697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137150" y="1196975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  </a:t>
            </a:r>
          </a:p>
        </p:txBody>
      </p:sp>
      <p:sp>
        <p:nvSpPr>
          <p:cNvPr id="12" name="Содержимое 2"/>
          <p:cNvSpPr txBox="1"/>
          <p:nvPr/>
        </p:nvSpPr>
        <p:spPr bwMode="auto">
          <a:xfrm>
            <a:off x="4763441" y="1919064"/>
            <a:ext cx="4237683" cy="215024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17550" eaLnBrk="0" hangingPunct="0">
              <a:spcBef>
                <a:spcPct val="20000"/>
              </a:spcBef>
              <a:buNone/>
            </a:pPr>
            <a:r>
              <a:rPr lang="ru-RU" altLang="ru-RU" sz="26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Является ли велосипед механическим транспортным средством? </a:t>
            </a:r>
            <a:endParaRPr lang="ru-RU" altLang="ru-RU" sz="26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15963" y="3333750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033963" y="4140200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Ответ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81938" y="613568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Содержимое 2"/>
          <p:cNvSpPr txBox="1"/>
          <p:nvPr/>
        </p:nvSpPr>
        <p:spPr bwMode="auto">
          <a:xfrm>
            <a:off x="5137150" y="4994647"/>
            <a:ext cx="1379066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20" name="Содержимое 2"/>
          <p:cNvSpPr txBox="1"/>
          <p:nvPr/>
        </p:nvSpPr>
        <p:spPr bwMode="auto">
          <a:xfrm>
            <a:off x="6807026" y="4994647"/>
            <a:ext cx="1365373" cy="994197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None/>
            </a:pPr>
            <a:r>
              <a:rPr lang="ru-RU" altLang="ru-RU"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Содержимое 2"/>
          <p:cNvSpPr txBox="1"/>
          <p:nvPr/>
        </p:nvSpPr>
        <p:spPr>
          <a:xfrm>
            <a:off x="6807026" y="5015706"/>
            <a:ext cx="1365373" cy="9731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4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нет</a:t>
            </a:r>
            <a:endParaRPr lang="ru-RU" altLang="ru-RU" sz="4600" b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82948" name="Picture 4" descr="http://www.cheboksary.ru/images/18568.jpg"/>
          <p:cNvPicPr>
            <a:picLocks noChangeAspect="1"/>
          </p:cNvPicPr>
          <p:nvPr/>
        </p:nvPicPr>
        <p:blipFill>
          <a:blip r:embed="rId5"/>
          <a:srcRect l="2969" t="7372" r="2509" b="8444"/>
          <a:stretch>
            <a:fillRect/>
          </a:stretch>
        </p:blipFill>
        <p:spPr>
          <a:xfrm>
            <a:off x="1116013" y="4459288"/>
            <a:ext cx="2555875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ru-RU" altLang="ru-RU" dirty="0"/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ru-RU" altLang="ru-RU" dirty="0"/>
          </a:p>
        </p:txBody>
      </p:sp>
      <p:pic>
        <p:nvPicPr>
          <p:cNvPr id="59396" name="Picture 2" descr="C:\Users\Администратор\Desktop\пдд\т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8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79712" y="1564331"/>
            <a:ext cx="5739990" cy="52322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Помните! </a:t>
            </a:r>
            <a:r>
              <a:rPr kumimoji="0" lang="ru-RU" sz="31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 дорогах трудностей так много!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Помните! </a:t>
            </a:r>
            <a:r>
              <a:rPr kumimoji="0" lang="ru-RU" sz="31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 дорогах тысячи машин!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Помните! </a:t>
            </a:r>
            <a:r>
              <a:rPr kumimoji="0" lang="ru-RU" sz="31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Перекрестков много на дорогах.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Помните! </a:t>
            </a:r>
            <a:r>
              <a:rPr kumimoji="0" lang="ru-RU" sz="31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Правила движения только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1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нас спасут.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 </a:t>
            </a:r>
            <a:endParaRPr kumimoji="0" lang="ru-RU" altLang="ru-RU" sz="1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125715" y="952280"/>
            <a:ext cx="544798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Молодцы, ребята! </a:t>
            </a:r>
            <a:r>
              <a:rPr kumimoji="0" lang="ru-RU" alt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 </a:t>
            </a:r>
            <a:endParaRPr kumimoji="0" lang="ru-RU" alt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09538" y="153988"/>
            <a:ext cx="3244850" cy="720725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Разделы игры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665538" y="153988"/>
            <a:ext cx="5108575" cy="720725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Вопросы  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23825" y="908050"/>
            <a:ext cx="3032125" cy="649288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Пословицы и поговорки </a:t>
            </a:r>
          </a:p>
        </p:txBody>
      </p:sp>
      <p:sp>
        <p:nvSpPr>
          <p:cNvPr id="3" name="Рамка 2"/>
          <p:cNvSpPr/>
          <p:nvPr/>
        </p:nvSpPr>
        <p:spPr>
          <a:xfrm>
            <a:off x="7313613" y="925513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" name="Рамка 9">
            <a:hlinkClick r:id="" action="ppaction://noaction"/>
          </p:cNvPr>
          <p:cNvSpPr/>
          <p:nvPr/>
        </p:nvSpPr>
        <p:spPr>
          <a:xfrm>
            <a:off x="4025900" y="90963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829175" y="908050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5661025" y="908050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5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6478588" y="909638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6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8143875" y="925513"/>
            <a:ext cx="719138" cy="658813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7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33350" y="1695450"/>
            <a:ext cx="3065463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Дорожные знаки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23825" y="2466975"/>
            <a:ext cx="3065463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«Один из трёх»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117475" y="3244850"/>
            <a:ext cx="3065463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Ребусы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109538" y="4037013"/>
            <a:ext cx="3074988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Дорожные ситуации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07950" y="4833938"/>
            <a:ext cx="3074988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Загадки</a:t>
            </a: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109538" y="5626100"/>
            <a:ext cx="3074988" cy="647700"/>
          </a:xfrm>
          <a:prstGeom prst="rightArrowCallout">
            <a:avLst>
              <a:gd name="adj1" fmla="val 35755"/>
              <a:gd name="adj2" fmla="val 25000"/>
              <a:gd name="adj3" fmla="val 46213"/>
              <a:gd name="adj4" fmla="val 85584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Вопрос-ответ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7299325" y="172243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8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5" name="Рамка 64">
            <a:hlinkClick r:id="" action="ppaction://noaction"/>
          </p:cNvPr>
          <p:cNvSpPr/>
          <p:nvPr/>
        </p:nvSpPr>
        <p:spPr>
          <a:xfrm>
            <a:off x="4048125" y="173513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9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6" name="Рамка 65"/>
          <p:cNvSpPr/>
          <p:nvPr/>
        </p:nvSpPr>
        <p:spPr>
          <a:xfrm>
            <a:off x="4873625" y="1722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0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7" name="Рамка 66"/>
          <p:cNvSpPr/>
          <p:nvPr/>
        </p:nvSpPr>
        <p:spPr>
          <a:xfrm>
            <a:off x="5678488" y="1722438"/>
            <a:ext cx="720725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1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8" name="Рамка 67"/>
          <p:cNvSpPr/>
          <p:nvPr/>
        </p:nvSpPr>
        <p:spPr>
          <a:xfrm>
            <a:off x="6480175" y="1724025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2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9" name="Рамка 68">
            <a:hlinkClick r:id="rId13" action="ppaction://hlinksldjump"/>
          </p:cNvPr>
          <p:cNvSpPr/>
          <p:nvPr/>
        </p:nvSpPr>
        <p:spPr>
          <a:xfrm>
            <a:off x="3232150" y="1733550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4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0" name="Рамка 69"/>
          <p:cNvSpPr/>
          <p:nvPr/>
        </p:nvSpPr>
        <p:spPr>
          <a:xfrm>
            <a:off x="8167688" y="1735138"/>
            <a:ext cx="719138" cy="658813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5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1" name="Рамка 70"/>
          <p:cNvSpPr/>
          <p:nvPr/>
        </p:nvSpPr>
        <p:spPr>
          <a:xfrm>
            <a:off x="7313613" y="2500313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6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2" name="Рамка 71">
            <a:hlinkClick r:id="" action="ppaction://noaction"/>
          </p:cNvPr>
          <p:cNvSpPr/>
          <p:nvPr/>
        </p:nvSpPr>
        <p:spPr>
          <a:xfrm>
            <a:off x="4075113" y="249078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7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3" name="Рамка 72"/>
          <p:cNvSpPr/>
          <p:nvPr/>
        </p:nvSpPr>
        <p:spPr>
          <a:xfrm>
            <a:off x="4887913" y="2508250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8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4" name="Рамка 73"/>
          <p:cNvSpPr/>
          <p:nvPr/>
        </p:nvSpPr>
        <p:spPr>
          <a:xfrm>
            <a:off x="5703888" y="2508250"/>
            <a:ext cx="720725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19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5" name="Рамка 74"/>
          <p:cNvSpPr/>
          <p:nvPr/>
        </p:nvSpPr>
        <p:spPr>
          <a:xfrm>
            <a:off x="6524625" y="2509838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0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6" name="Рамка 75">
            <a:hlinkClick r:id="rId13" action="ppaction://hlinksldjump"/>
          </p:cNvPr>
          <p:cNvSpPr/>
          <p:nvPr/>
        </p:nvSpPr>
        <p:spPr>
          <a:xfrm>
            <a:off x="3271838" y="2508250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1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7" name="Рамка 76"/>
          <p:cNvSpPr/>
          <p:nvPr/>
        </p:nvSpPr>
        <p:spPr>
          <a:xfrm>
            <a:off x="8151813" y="2509838"/>
            <a:ext cx="719138" cy="657225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2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8" name="Рамка 77"/>
          <p:cNvSpPr/>
          <p:nvPr/>
        </p:nvSpPr>
        <p:spPr>
          <a:xfrm>
            <a:off x="7334250" y="3313113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3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9" name="Рамка 78">
            <a:hlinkClick r:id="" action="ppaction://noaction"/>
          </p:cNvPr>
          <p:cNvSpPr/>
          <p:nvPr/>
        </p:nvSpPr>
        <p:spPr>
          <a:xfrm>
            <a:off x="4065588" y="329088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4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0" name="Рамка 79"/>
          <p:cNvSpPr/>
          <p:nvPr/>
        </p:nvSpPr>
        <p:spPr>
          <a:xfrm>
            <a:off x="4887913" y="3294063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5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1" name="Рамка 80"/>
          <p:cNvSpPr/>
          <p:nvPr/>
        </p:nvSpPr>
        <p:spPr>
          <a:xfrm>
            <a:off x="5708650" y="3311525"/>
            <a:ext cx="720725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6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2" name="Рамка 81"/>
          <p:cNvSpPr/>
          <p:nvPr/>
        </p:nvSpPr>
        <p:spPr>
          <a:xfrm>
            <a:off x="6524625" y="3313113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7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3" name="Рамка 82">
            <a:hlinkClick r:id="rId13" action="ppaction://hlinksldjump"/>
          </p:cNvPr>
          <p:cNvSpPr/>
          <p:nvPr/>
        </p:nvSpPr>
        <p:spPr>
          <a:xfrm>
            <a:off x="3244850" y="3289300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8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4" name="Рамка 83"/>
          <p:cNvSpPr/>
          <p:nvPr/>
        </p:nvSpPr>
        <p:spPr>
          <a:xfrm>
            <a:off x="8177213" y="3319463"/>
            <a:ext cx="719138" cy="6604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29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5" name="Рамка 84"/>
          <p:cNvSpPr/>
          <p:nvPr/>
        </p:nvSpPr>
        <p:spPr>
          <a:xfrm>
            <a:off x="7339013" y="407828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0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6" name="Рамка 85">
            <a:hlinkClick r:id="" action="ppaction://noaction"/>
          </p:cNvPr>
          <p:cNvSpPr/>
          <p:nvPr/>
        </p:nvSpPr>
        <p:spPr>
          <a:xfrm>
            <a:off x="4075113" y="4075113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1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7" name="Рамка 86"/>
          <p:cNvSpPr/>
          <p:nvPr/>
        </p:nvSpPr>
        <p:spPr>
          <a:xfrm>
            <a:off x="4887913" y="4062413"/>
            <a:ext cx="719138" cy="650875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2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8" name="Рамка 87"/>
          <p:cNvSpPr/>
          <p:nvPr/>
        </p:nvSpPr>
        <p:spPr>
          <a:xfrm>
            <a:off x="5708650" y="4075113"/>
            <a:ext cx="720725" cy="650875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3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9" name="Рамка 88"/>
          <p:cNvSpPr/>
          <p:nvPr/>
        </p:nvSpPr>
        <p:spPr>
          <a:xfrm>
            <a:off x="6530975" y="4078288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4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0" name="Рамка 89">
            <a:hlinkClick r:id="rId13" action="ppaction://hlinksldjump"/>
          </p:cNvPr>
          <p:cNvSpPr/>
          <p:nvPr/>
        </p:nvSpPr>
        <p:spPr>
          <a:xfrm>
            <a:off x="3244850" y="4075113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5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1" name="Рамка 90"/>
          <p:cNvSpPr/>
          <p:nvPr/>
        </p:nvSpPr>
        <p:spPr>
          <a:xfrm>
            <a:off x="8167688" y="4078288"/>
            <a:ext cx="719138" cy="657225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6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2" name="Рамка 91"/>
          <p:cNvSpPr/>
          <p:nvPr/>
        </p:nvSpPr>
        <p:spPr>
          <a:xfrm>
            <a:off x="7339013" y="483393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7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3" name="Рамка 92">
            <a:hlinkClick r:id="" action="ppaction://noaction"/>
          </p:cNvPr>
          <p:cNvSpPr/>
          <p:nvPr/>
        </p:nvSpPr>
        <p:spPr>
          <a:xfrm>
            <a:off x="4065588" y="4843463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8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4" name="Рамка 93"/>
          <p:cNvSpPr/>
          <p:nvPr/>
        </p:nvSpPr>
        <p:spPr>
          <a:xfrm>
            <a:off x="4900613" y="48593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39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5" name="Рамка 94"/>
          <p:cNvSpPr/>
          <p:nvPr/>
        </p:nvSpPr>
        <p:spPr>
          <a:xfrm>
            <a:off x="5708650" y="4832350"/>
            <a:ext cx="720725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0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6" name="Рамка 95"/>
          <p:cNvSpPr/>
          <p:nvPr/>
        </p:nvSpPr>
        <p:spPr>
          <a:xfrm>
            <a:off x="6546850" y="4849813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1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7" name="Рамка 96">
            <a:hlinkClick r:id="rId13" action="ppaction://hlinksldjump"/>
          </p:cNvPr>
          <p:cNvSpPr/>
          <p:nvPr/>
        </p:nvSpPr>
        <p:spPr>
          <a:xfrm>
            <a:off x="3238500" y="4843463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2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8" name="Рамка 97"/>
          <p:cNvSpPr/>
          <p:nvPr/>
        </p:nvSpPr>
        <p:spPr>
          <a:xfrm>
            <a:off x="8156575" y="4849813"/>
            <a:ext cx="719138" cy="658813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3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9" name="Рамка 98"/>
          <p:cNvSpPr/>
          <p:nvPr/>
        </p:nvSpPr>
        <p:spPr>
          <a:xfrm>
            <a:off x="7385050" y="5626100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4" action="ppaction://hlinksldjump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0" name="Рамка 99">
            <a:hlinkClick r:id="" action="ppaction://noaction"/>
          </p:cNvPr>
          <p:cNvSpPr/>
          <p:nvPr/>
        </p:nvSpPr>
        <p:spPr>
          <a:xfrm>
            <a:off x="4046538" y="5627688"/>
            <a:ext cx="720725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5" action="ppaction://hlinksldjump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1" name="Рамка 100"/>
          <p:cNvSpPr/>
          <p:nvPr/>
        </p:nvSpPr>
        <p:spPr>
          <a:xfrm>
            <a:off x="4887913" y="56086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6" action="ppaction://hlinksldjump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2" name="Рамка 101"/>
          <p:cNvSpPr/>
          <p:nvPr/>
        </p:nvSpPr>
        <p:spPr>
          <a:xfrm>
            <a:off x="5745163" y="5627688"/>
            <a:ext cx="720725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7" action="ppaction://hlinksldjump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3" name="Рамка 102"/>
          <p:cNvSpPr/>
          <p:nvPr/>
        </p:nvSpPr>
        <p:spPr>
          <a:xfrm>
            <a:off x="6588125" y="5610225"/>
            <a:ext cx="719138" cy="647700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8" action="ppaction://hlinksldjump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4" name="Рамка 103">
            <a:hlinkClick r:id="rId13" action="ppaction://hlinksldjump"/>
          </p:cNvPr>
          <p:cNvSpPr/>
          <p:nvPr/>
        </p:nvSpPr>
        <p:spPr>
          <a:xfrm>
            <a:off x="3232150" y="5626100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9" action="ppaction://hlinksldjump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5" name="Рамка 104"/>
          <p:cNvSpPr/>
          <p:nvPr/>
        </p:nvSpPr>
        <p:spPr>
          <a:xfrm>
            <a:off x="8183563" y="5599113"/>
            <a:ext cx="719138" cy="658813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50" action="ppaction://hlinksldjump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1" name="Рамка 60">
            <a:hlinkClick r:id="rId13" action="ppaction://hlinksldjump"/>
          </p:cNvPr>
          <p:cNvSpPr/>
          <p:nvPr/>
        </p:nvSpPr>
        <p:spPr>
          <a:xfrm>
            <a:off x="3216275" y="908050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Двойная стрелка влево/вправо 4">
            <a:hlinkClick r:id="rId51" action="ppaction://hlinksldjump"/>
          </p:cNvPr>
          <p:cNvSpPr/>
          <p:nvPr/>
        </p:nvSpPr>
        <p:spPr>
          <a:xfrm>
            <a:off x="1495425" y="6276975"/>
            <a:ext cx="6502400" cy="592138"/>
          </a:xfrm>
          <a:prstGeom prst="leftRightArrow">
            <a:avLst>
              <a:gd name="adj1" fmla="val 62405"/>
              <a:gd name="adj2" fmla="val 30631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Подведение итогов игры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5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Любишь кататься, люби и </a:t>
            </a:r>
            <a:r>
              <a:rPr sz="48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9221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саночки возить.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9225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indent="-298450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2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indent="-298450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Тише едешь -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48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0245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дальше будешь.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0249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2286872"/>
            <a:ext cx="3992090" cy="3754523"/>
          </a:xfrm>
          <a:prstGeom prst="rect">
            <a:avLst/>
          </a:prstGeom>
          <a:solidFill>
            <a:srgbClr val="FFFFCC"/>
          </a:solidFill>
          <a:ln w="50800" cmpd="sng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endParaRPr sz="5400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Жизнь хороша, когда</a:t>
            </a: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…</a:t>
            </a:r>
            <a:endParaRPr lang="ru-RU" altLang="ru-RU"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1269" name="Заголовок 1"/>
          <p:cNvSpPr txBox="1"/>
          <p:nvPr/>
        </p:nvSpPr>
        <p:spPr>
          <a:xfrm>
            <a:off x="2803525" y="354013"/>
            <a:ext cx="3857625" cy="642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ru-RU" altLang="ru-RU" sz="2700" b="1" dirty="0">
                <a:solidFill>
                  <a:srgbClr val="008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Раздел</a:t>
            </a:r>
            <a:r>
              <a:rPr lang="ru-RU" altLang="ru-RU" sz="2700" dirty="0">
                <a:solidFill>
                  <a:schemeClr val="tx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Пословицы и поговорки</a:t>
            </a:r>
            <a:r>
              <a:rPr lang="ru-RU" altLang="ru-RU" sz="2700" b="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  <a:endParaRPr lang="ru-RU" altLang="ru-RU" sz="2700" b="1" i="1" dirty="0">
              <a:solidFill>
                <a:srgbClr val="FF0000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854113" y="2312594"/>
            <a:ext cx="3960440" cy="3706041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500" dirty="0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500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19405" indent="-319405" algn="ctr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5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едешь не спеша.</a:t>
            </a:r>
            <a:endParaRPr sz="5400" b="1" dirty="0">
              <a:solidFill>
                <a:srgbClr val="0000FF"/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pic>
        <p:nvPicPr>
          <p:cNvPr id="11273" name="Picture 23" descr="http://fadeeva-1.narod.ru/pdd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-74612"/>
            <a:ext cx="26654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5" descr="http://1.smartmoms.ru/wordpress/wp-content/uploads/0_812dd_f8ef2ab8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6513"/>
            <a:ext cx="7223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Выноска со стрелкой вниз 14"/>
          <p:cNvSpPr/>
          <p:nvPr/>
        </p:nvSpPr>
        <p:spPr>
          <a:xfrm>
            <a:off x="827088" y="1470025"/>
            <a:ext cx="3246438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Начало  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8281988" y="71438"/>
            <a:ext cx="719138" cy="649288"/>
          </a:xfrm>
          <a:prstGeom prst="frame">
            <a:avLst>
              <a:gd name="adj1" fmla="val 217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143500" y="1468438"/>
            <a:ext cx="3248025" cy="722313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Продолжение   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812088" y="6116638"/>
            <a:ext cx="1157288" cy="696913"/>
          </a:xfrm>
          <a:prstGeom prst="leftArrow">
            <a:avLst>
              <a:gd name="adj1" fmla="val 50000"/>
              <a:gd name="adj2" fmla="val 37360"/>
            </a:avLst>
          </a:prstGeom>
          <a:solidFill>
            <a:srgbClr val="008000"/>
          </a:solidFill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Назад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Microsoft Office PowerPoint</Application>
  <PresentationFormat>Экран (4:3)</PresentationFormat>
  <Paragraphs>713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Bookman Old Style</vt:lpstr>
      <vt:lpstr>Calibri</vt:lpstr>
      <vt:lpstr>Tw Cen 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Францева Ольга Николаевна</dc:creator>
  <cp:lastModifiedBy>Пользователь</cp:lastModifiedBy>
  <cp:revision>121</cp:revision>
  <dcterms:created xsi:type="dcterms:W3CDTF">2011-01-05T10:28:00Z</dcterms:created>
  <dcterms:modified xsi:type="dcterms:W3CDTF">2025-12-02T12:23:51Z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F5748E03C811453497CD36C1F9BCBC24_12</vt:lpwstr>
  </property>
  <property fmtid="{D5CDD505-2E9C-101B-9397-08002B2CF9AE}" pid="3" name="KSOProductBuildVer">
    <vt:lpwstr>1049-12.2.0.22549</vt:lpwstr>
  </property>
</Properties>
</file>